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313" r:id="rId2"/>
    <p:sldId id="337" r:id="rId3"/>
    <p:sldId id="258" r:id="rId4"/>
    <p:sldId id="300" r:id="rId5"/>
    <p:sldId id="301" r:id="rId6"/>
    <p:sldId id="303" r:id="rId7"/>
    <p:sldId id="302" r:id="rId8"/>
    <p:sldId id="304" r:id="rId9"/>
    <p:sldId id="305" r:id="rId10"/>
    <p:sldId id="306" r:id="rId11"/>
    <p:sldId id="307" r:id="rId12"/>
    <p:sldId id="309" r:id="rId13"/>
    <p:sldId id="308" r:id="rId14"/>
    <p:sldId id="310" r:id="rId15"/>
    <p:sldId id="319" r:id="rId16"/>
    <p:sldId id="318" r:id="rId17"/>
    <p:sldId id="311" r:id="rId18"/>
    <p:sldId id="320" r:id="rId19"/>
    <p:sldId id="321" r:id="rId20"/>
    <p:sldId id="257" r:id="rId21"/>
    <p:sldId id="340" r:id="rId22"/>
    <p:sldId id="262" r:id="rId23"/>
    <p:sldId id="33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67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BD3BB-CC29-4B64-8AC2-635517C3A5F0}" type="datetimeFigureOut">
              <a:rPr lang="en-IN" smtClean="0"/>
              <a:t>21-05-2022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275C4-2731-4CE8-B003-628ED09B7D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4893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" name="Google Shape;3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 and body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>
            <a:hlinkClick r:id="rId2" action="ppaction://hlinksldjump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7">
            <a:hlinkClick r:id="rId2" action="ppaction://hlinksldjump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7">
            <a:hlinkClick r:id="rId2" action="ppaction://hlinksldjump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7">
            <a:hlinkClick r:id="rId2" action="ppaction://hlinksldjump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27"/>
          <p:cNvGrpSpPr/>
          <p:nvPr/>
        </p:nvGrpSpPr>
        <p:grpSpPr>
          <a:xfrm>
            <a:off x="0" y="508001"/>
            <a:ext cx="1383800" cy="1355051"/>
            <a:chOff x="0" y="381001"/>
            <a:chExt cx="1037850" cy="1016288"/>
          </a:xfrm>
        </p:grpSpPr>
        <p:sp>
          <p:nvSpPr>
            <p:cNvPr id="201" name="Google Shape;201;p2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1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 header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6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171" name="Google Shape;171;p2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000" cy="1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1" name="Google Shape;191;p26">
            <a:hlinkClick r:id="" action="ppaction://noaction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6">
            <a:hlinkClick r:id="" action="ppaction://noaction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6">
            <a:hlinkClick r:id="" action="ppaction://noaction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6">
            <a:hlinkClick r:id="" action="ppaction://noaction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1505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 column 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>
            <a:hlinkClick r:id="rId2" action="ppaction://hlinksldjump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8">
            <a:hlinkClick r:id="rId2" action="ppaction://hlinksldjump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8">
            <a:hlinkClick r:id="rId2" action="ppaction://hlinksldjump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8">
            <a:hlinkClick r:id="rId2" action="ppaction://hlinksldjump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28"/>
          <p:cNvGrpSpPr/>
          <p:nvPr/>
        </p:nvGrpSpPr>
        <p:grpSpPr>
          <a:xfrm>
            <a:off x="0" y="508001"/>
            <a:ext cx="1383800" cy="1355051"/>
            <a:chOff x="0" y="381001"/>
            <a:chExt cx="1037850" cy="1016288"/>
          </a:xfrm>
        </p:grpSpPr>
        <p:sp>
          <p:nvSpPr>
            <p:cNvPr id="212" name="Google Shape;212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2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34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 and two columns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>
            <a:hlinkClick r:id="rId2" action="ppaction://hlinksldjump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0">
            <a:hlinkClick r:id="rId2" action="ppaction://hlinksldjump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0">
            <a:hlinkClick r:id="rId2" action="ppaction://hlinksldjump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0">
            <a:hlinkClick r:id="rId2" action="ppaction://hlinksldjump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30"/>
          <p:cNvGrpSpPr/>
          <p:nvPr/>
        </p:nvGrpSpPr>
        <p:grpSpPr>
          <a:xfrm>
            <a:off x="0" y="508001"/>
            <a:ext cx="1383800" cy="1355051"/>
            <a:chOff x="0" y="381001"/>
            <a:chExt cx="1037850" cy="1016288"/>
          </a:xfrm>
        </p:grpSpPr>
        <p:sp>
          <p:nvSpPr>
            <p:cNvPr id="225" name="Google Shape;225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600" cy="38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600" cy="38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9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 poin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hlinkClick r:id="rId2" action="ppaction://hlinksldjump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1">
            <a:hlinkClick r:id="rId2" action="ppaction://hlinksldjump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1">
            <a:hlinkClick r:id="rId2" action="ppaction://hlinksldjump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1">
            <a:hlinkClick r:id="rId2" action="ppaction://hlinksldjump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31"/>
          <p:cNvGrpSpPr/>
          <p:nvPr/>
        </p:nvGrpSpPr>
        <p:grpSpPr>
          <a:xfrm>
            <a:off x="5875200" y="0"/>
            <a:ext cx="6316800" cy="6858000"/>
            <a:chOff x="4406400" y="0"/>
            <a:chExt cx="4737600" cy="5143500"/>
          </a:xfrm>
        </p:grpSpPr>
        <p:sp>
          <p:nvSpPr>
            <p:cNvPr id="237" name="Google Shape;237;p3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31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000" cy="4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96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2"/>
          <p:cNvGrpSpPr/>
          <p:nvPr/>
        </p:nvGrpSpPr>
        <p:grpSpPr>
          <a:xfrm>
            <a:off x="1" y="5504763"/>
            <a:ext cx="931900" cy="912876"/>
            <a:chOff x="0" y="3785672"/>
            <a:chExt cx="698925" cy="684657"/>
          </a:xfrm>
        </p:grpSpPr>
        <p:sp>
          <p:nvSpPr>
            <p:cNvPr id="259" name="Google Shape;259;p3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32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0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3" name="Google Shape;263;p32">
            <a:hlinkClick r:id="rId2" action="ppaction://hlinksldjump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>
            <a:hlinkClick r:id="rId2" action="ppaction://hlinksldjump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2">
            <a:hlinkClick r:id="rId2" action="ppaction://hlinksldjump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>
            <a:hlinkClick r:id="rId2" action="ppaction://hlinksldjump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1118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 number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33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269" name="Google Shape;269;p3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33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0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288" name="Google Shape;288;p33"/>
          <p:cNvSpPr txBox="1">
            <a:spLocks noGrp="1"/>
          </p:cNvSpPr>
          <p:nvPr>
            <p:ph type="body" idx="1"/>
          </p:nvPr>
        </p:nvSpPr>
        <p:spPr>
          <a:xfrm>
            <a:off x="1098467" y="3524165"/>
            <a:ext cx="6368000" cy="1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0" name="Google Shape;290;p33">
            <a:hlinkClick r:id="rId2" action="ppaction://hlinksldjump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3">
            <a:hlinkClick r:id="rId2" action="ppaction://hlinksldjump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3">
            <a:hlinkClick r:id="rId2" action="ppaction://hlinksldjump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3">
            <a:hlinkClick r:id="rId2" action="ppaction://hlinksldjump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3617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3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6877200" cy="68580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3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6"/>
          <a:stretch/>
        </p:blipFill>
        <p:spPr>
          <a:xfrm rot="10800000">
            <a:off x="9302400" y="-33"/>
            <a:ext cx="2889600" cy="2683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3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6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Google Shape;15;p23"/>
          <p:cNvSpPr/>
          <p:nvPr/>
        </p:nvSpPr>
        <p:spPr>
          <a:xfrm rot="-5400000">
            <a:off x="7795" y="-6448"/>
            <a:ext cx="3055200" cy="30668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3"/>
          <p:cNvSpPr/>
          <p:nvPr/>
        </p:nvSpPr>
        <p:spPr>
          <a:xfrm flipH="1">
            <a:off x="870428" y="769024"/>
            <a:ext cx="3066800" cy="30552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834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1731E-665E-EAF8-4158-7727C157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2C85C-F727-4FCF-8AC3-3653524C90DF}" type="datetimeFigureOut">
              <a:rPr lang="en-IN" smtClean="0"/>
              <a:t>21-05-2022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621CE-E8AD-DAA5-A669-09BF70A3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588CE-8B77-7738-5455-660771B98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AC7B0-D702-473C-A102-597CB18DEB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9634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OC">
  <p:cSld name="TOC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5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149" name="Google Shape;149;p2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421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FCFA"/>
            </a:gs>
            <a:gs pos="100000">
              <a:srgbClr val="FEFCFA"/>
            </a:gs>
          </a:gsLst>
          <a:lin ang="54000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2976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6" r:id="rId3"/>
    <p:sldLayoutId id="2147483667" r:id="rId4"/>
    <p:sldLayoutId id="2147483668" r:id="rId5"/>
    <p:sldLayoutId id="2147483669" r:id="rId6"/>
    <p:sldLayoutId id="2147483681" r:id="rId7"/>
    <p:sldLayoutId id="2147483682" r:id="rId8"/>
    <p:sldLayoutId id="2147483683" r:id="rId9"/>
    <p:sldLayoutId id="214748368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"/>
          <p:cNvSpPr txBox="1">
            <a:spLocks noGrp="1"/>
          </p:cNvSpPr>
          <p:nvPr>
            <p:ph type="ctrTitle"/>
          </p:nvPr>
        </p:nvSpPr>
        <p:spPr>
          <a:xfrm>
            <a:off x="4610101" y="479167"/>
            <a:ext cx="7063751" cy="1849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2933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EMOTION RECOGNITION USING FACE-API</a:t>
            </a:r>
            <a:endParaRPr sz="2933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1"/>
          <p:cNvSpPr txBox="1"/>
          <p:nvPr/>
        </p:nvSpPr>
        <p:spPr>
          <a:xfrm>
            <a:off x="5132855" y="2044266"/>
            <a:ext cx="6715125" cy="74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-US" sz="2800" dirty="0">
                <a:solidFill>
                  <a:srgbClr val="2196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DOMAIN: ARTIFICIAL INTELLIGENCE</a:t>
            </a:r>
            <a:endParaRPr sz="1867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1"/>
          <p:cNvSpPr txBox="1"/>
          <p:nvPr/>
        </p:nvSpPr>
        <p:spPr>
          <a:xfrm>
            <a:off x="6096000" y="3043535"/>
            <a:ext cx="6078070" cy="205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SzPts val="1600"/>
            </a:pPr>
            <a:r>
              <a:rPr lang="en-US" sz="2200" b="1" dirty="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DIVYA SRI.G(2018PECCS128)</a:t>
            </a:r>
            <a:endParaRPr sz="2200" b="1" dirty="0">
              <a:solidFill>
                <a:srgbClr val="E0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600"/>
            </a:pPr>
            <a:r>
              <a:rPr lang="en-US" sz="2200" b="1" dirty="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HUMSIKA.R(2018PECCS138)</a:t>
            </a:r>
            <a:endParaRPr sz="2200" b="1" dirty="0">
              <a:solidFill>
                <a:srgbClr val="E0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600"/>
            </a:pPr>
            <a:r>
              <a:rPr lang="en-US" sz="2200" b="1" dirty="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KEERTHANA THILAGAM.D(2018PECCS150) </a:t>
            </a:r>
            <a:endParaRPr sz="2200" b="1" dirty="0">
              <a:solidFill>
                <a:srgbClr val="E0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1400"/>
            </a:pPr>
            <a:endParaRPr sz="1867" dirty="0">
              <a:solidFill>
                <a:srgbClr val="E0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9611C-2639-FDB0-0DBA-69F4358A1E70}"/>
              </a:ext>
            </a:extLst>
          </p:cNvPr>
          <p:cNvSpPr txBox="1"/>
          <p:nvPr/>
        </p:nvSpPr>
        <p:spPr>
          <a:xfrm>
            <a:off x="4087905" y="3148704"/>
            <a:ext cx="251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B212C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BATCH-A18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DF824-AF6C-9AB4-54F8-6539202962E5}"/>
              </a:ext>
            </a:extLst>
          </p:cNvPr>
          <p:cNvSpPr txBox="1"/>
          <p:nvPr/>
        </p:nvSpPr>
        <p:spPr>
          <a:xfrm>
            <a:off x="5988424" y="5100533"/>
            <a:ext cx="5685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200" b="0" i="0" u="none" strike="noStrike" kern="1200" cap="none" spc="0" normalizeH="0" baseline="0" noProof="0" dirty="0">
                <a:ln>
                  <a:noFill/>
                </a:ln>
                <a:solidFill>
                  <a:srgbClr val="82C7A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GUIDED BY : Dr. R. JOSEPHINE LEELA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0E9872-B969-5EB1-742F-744F5A99E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1" t="24946" r="46324" b="7609"/>
          <a:stretch/>
        </p:blipFill>
        <p:spPr>
          <a:xfrm>
            <a:off x="1586753" y="1219201"/>
            <a:ext cx="8892988" cy="521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9B024-6A47-0BEE-479D-9BD12AA89809}"/>
              </a:ext>
            </a:extLst>
          </p:cNvPr>
          <p:cNvSpPr txBox="1"/>
          <p:nvPr/>
        </p:nvSpPr>
        <p:spPr>
          <a:xfrm>
            <a:off x="3406588" y="286871"/>
            <a:ext cx="5172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DIAGRAM</a:t>
            </a:r>
          </a:p>
        </p:txBody>
      </p:sp>
    </p:spTree>
    <p:extLst>
      <p:ext uri="{BB962C8B-B14F-4D97-AF65-F5344CB8AC3E}">
        <p14:creationId xmlns:p14="http://schemas.microsoft.com/office/powerpoint/2010/main" val="171247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5FE077-8EC6-8725-FE7A-2C9FF8F3E9D1}"/>
              </a:ext>
            </a:extLst>
          </p:cNvPr>
          <p:cNvSpPr txBox="1"/>
          <p:nvPr/>
        </p:nvSpPr>
        <p:spPr>
          <a:xfrm>
            <a:off x="322729" y="179294"/>
            <a:ext cx="571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DESIGN (UI)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73FCC9-13A1-E6FA-EB52-F2B12BA368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5621"/>
          <a:stretch/>
        </p:blipFill>
        <p:spPr>
          <a:xfrm>
            <a:off x="116542" y="708212"/>
            <a:ext cx="11869270" cy="634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79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DC0AFC-D846-2E92-920C-04F15D8349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2" b="7843"/>
          <a:stretch/>
        </p:blipFill>
        <p:spPr>
          <a:xfrm>
            <a:off x="242047" y="376518"/>
            <a:ext cx="11833411" cy="633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05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2111CB4-E2C5-BC30-0D28-A4A192B2C4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0" b="5882"/>
          <a:stretch/>
        </p:blipFill>
        <p:spPr>
          <a:xfrm>
            <a:off x="259975" y="286872"/>
            <a:ext cx="11618259" cy="65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17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092E62-E37C-D4A8-39CD-234049426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7" b="6014"/>
          <a:stretch/>
        </p:blipFill>
        <p:spPr>
          <a:xfrm>
            <a:off x="143436" y="385482"/>
            <a:ext cx="11949952" cy="629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14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0C02CA-84C6-93DD-F664-7907E445C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1" t="19565" r="32646" b="24016"/>
          <a:stretch/>
        </p:blipFill>
        <p:spPr>
          <a:xfrm>
            <a:off x="941294" y="242046"/>
            <a:ext cx="10363200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19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38C4F6-8923-3988-4DBB-A524FDF3C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0" t="19174" r="33161" b="23623"/>
          <a:stretch/>
        </p:blipFill>
        <p:spPr>
          <a:xfrm>
            <a:off x="995083" y="398929"/>
            <a:ext cx="9906000" cy="645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40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E37D06-C9F5-23D1-B287-209B95B6E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0" t="19544" r="34098" b="24584"/>
          <a:stretch/>
        </p:blipFill>
        <p:spPr>
          <a:xfrm>
            <a:off x="1165412" y="322730"/>
            <a:ext cx="9296400" cy="591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1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CE8669-2E06-9157-1B2C-2B3656C15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6" t="19041" r="33162" b="23362"/>
          <a:stretch/>
        </p:blipFill>
        <p:spPr>
          <a:xfrm>
            <a:off x="1057834" y="331695"/>
            <a:ext cx="10174942" cy="643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27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59B730-48ED-1245-8310-AEDEF1824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3" t="19173" r="35000" b="23885"/>
          <a:stretch/>
        </p:blipFill>
        <p:spPr>
          <a:xfrm>
            <a:off x="672353" y="457199"/>
            <a:ext cx="10506635" cy="62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8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"/>
          <p:cNvSpPr txBox="1">
            <a:spLocks noGrp="1"/>
          </p:cNvSpPr>
          <p:nvPr>
            <p:ph type="title"/>
          </p:nvPr>
        </p:nvSpPr>
        <p:spPr>
          <a:xfrm>
            <a:off x="108375" y="90311"/>
            <a:ext cx="11198576" cy="90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733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endParaRPr dirty="0"/>
          </a:p>
        </p:txBody>
      </p:sp>
      <p:sp>
        <p:nvSpPr>
          <p:cNvPr id="306" name="Google Shape;306;p2"/>
          <p:cNvSpPr txBox="1"/>
          <p:nvPr/>
        </p:nvSpPr>
        <p:spPr>
          <a:xfrm>
            <a:off x="416773" y="1266826"/>
            <a:ext cx="11358455" cy="5580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2600" b="0" i="0" dirty="0">
                <a:solidFill>
                  <a:schemeClr val="accent4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Emotion detection research has gained significant attention across different scientific disciplines, including Human-Computer Interaction and Ubiquitous Computing. </a:t>
            </a:r>
          </a:p>
          <a:p>
            <a:pPr marL="380990" indent="-380990" defTabSz="1219170">
              <a:lnSpc>
                <a:spcPct val="115000"/>
              </a:lnSpc>
              <a:spcBef>
                <a:spcPts val="1333"/>
              </a:spcBef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2600" kern="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Facial Emotion Recognition is </a:t>
            </a:r>
            <a:r>
              <a:rPr lang="en-US" sz="2600" b="1" kern="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 technology which is used to analyze our facial expressions from videos or images in order to reveal information on one's emotional state</a:t>
            </a:r>
            <a:r>
              <a:rPr lang="en-US" sz="2600" kern="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380990" indent="-380990" defTabSz="1219170">
              <a:lnSpc>
                <a:spcPct val="115000"/>
              </a:lnSpc>
              <a:spcBef>
                <a:spcPts val="1333"/>
              </a:spcBef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2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the task of classifying the expressions on face images into various categories such as anger, fear, surprise, sadness, disgust, happiness and so on.</a:t>
            </a:r>
          </a:p>
          <a:p>
            <a:pPr marL="380990" indent="-380990" defTabSz="1219170">
              <a:lnSpc>
                <a:spcPct val="115000"/>
              </a:lnSpc>
              <a:spcBef>
                <a:spcPts val="1333"/>
              </a:spcBef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2600" kern="0" dirty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rPr>
              <a:t>We will be implementing Javascript API (face-api.js) introduced by </a:t>
            </a:r>
            <a:r>
              <a:rPr lang="en-IN" sz="2600" b="1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Vincent Mühler</a:t>
            </a:r>
            <a:r>
              <a:rPr lang="en-US" sz="2600" kern="0" dirty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rPr>
              <a:t> for detecting facial emotions on the web.</a:t>
            </a:r>
            <a:endParaRPr lang="en-US" sz="2600" kern="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defTabSz="1219170">
              <a:spcBef>
                <a:spcPts val="1333"/>
              </a:spcBef>
              <a:buClr>
                <a:srgbClr val="000000"/>
              </a:buClr>
            </a:pPr>
            <a:endParaRPr sz="2400" kern="0" dirty="0">
              <a:solidFill>
                <a:srgbClr val="15151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9426F-B9D1-78C4-7D6B-488A4B9243A8}"/>
              </a:ext>
            </a:extLst>
          </p:cNvPr>
          <p:cNvSpPr txBox="1"/>
          <p:nvPr/>
        </p:nvSpPr>
        <p:spPr>
          <a:xfrm>
            <a:off x="4834215" y="206200"/>
            <a:ext cx="7247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2C24B-66A3-94BD-8F1C-72CF1509B1CB}"/>
              </a:ext>
            </a:extLst>
          </p:cNvPr>
          <p:cNvSpPr txBox="1"/>
          <p:nvPr/>
        </p:nvSpPr>
        <p:spPr>
          <a:xfrm>
            <a:off x="744071" y="909039"/>
            <a:ext cx="7714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Registration: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the user can register and login into the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details are validated here.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BD251-5D17-91B8-2BE1-1D07AA46D99B}"/>
              </a:ext>
            </a:extLst>
          </p:cNvPr>
          <p:cNvSpPr txBox="1"/>
          <p:nvPr/>
        </p:nvSpPr>
        <p:spPr>
          <a:xfrm>
            <a:off x="806824" y="2412097"/>
            <a:ext cx="8175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help of Tiny face detector model the face is detected.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Bounding box appears for the face detected. </a:t>
            </a:r>
          </a:p>
          <a:p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5B6BC-CEAD-7D39-37DD-3F8BE2B5443D}"/>
              </a:ext>
            </a:extLst>
          </p:cNvPr>
          <p:cNvSpPr txBox="1"/>
          <p:nvPr/>
        </p:nvSpPr>
        <p:spPr>
          <a:xfrm>
            <a:off x="806825" y="3702738"/>
            <a:ext cx="1036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extraction: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68 Point Face Landmark model is used to estimate the location of 68 key points on the face.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84F153-25D7-F8A5-93F3-C31AEE79171E}"/>
              </a:ext>
            </a:extLst>
          </p:cNvPr>
          <p:cNvSpPr txBox="1"/>
          <p:nvPr/>
        </p:nvSpPr>
        <p:spPr>
          <a:xfrm>
            <a:off x="806825" y="5014514"/>
            <a:ext cx="10363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Recognition:</a:t>
            </a: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Face expression Recognition  model , the emotion of the user is detected and  displayed along with the age and gender using the Age and Gender Recognition model</a:t>
            </a:r>
            <a:r>
              <a:rPr lang="en-IN" sz="2000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EFA6F6-362C-C270-A81C-000F8BBCD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197" y="699726"/>
            <a:ext cx="3276743" cy="264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92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0F758-830C-C746-FB63-46A6B9687474}"/>
              </a:ext>
            </a:extLst>
          </p:cNvPr>
          <p:cNvSpPr txBox="1"/>
          <p:nvPr/>
        </p:nvSpPr>
        <p:spPr>
          <a:xfrm>
            <a:off x="367553" y="959224"/>
            <a:ext cx="113224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 MODEL: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TINY FACE DETECTOR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Tiny Face Detector is a very efficient, real-time face detector, the model has been trained to predict bounding boxes that covers the entire facial feature points, resulting in better performance when combined with face landmark detection.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68-POINT FACE LANDMARK DETECTION MODELS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model implements a lightweight 68-point face landmark detector with better accuracy at faster rate. This model is used to track and locate the 68 facial points on a person’s face.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EXPRESSION RECOGNITION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Facial expression recognition is the task of classifying the expressions on face images into various categories such as anger, fear, surprise, sadness, happiness and so on.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AND GENDER RECOGNITION MODEL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and gender classification is a dual-task of identifying the age and gender of a person from an image or video.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AF48C5-48C7-8359-AC47-3DEDCE28066E}"/>
              </a:ext>
            </a:extLst>
          </p:cNvPr>
          <p:cNvSpPr txBox="1"/>
          <p:nvPr/>
        </p:nvSpPr>
        <p:spPr>
          <a:xfrm>
            <a:off x="2545976" y="197224"/>
            <a:ext cx="605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DESCRIPTION</a:t>
            </a:r>
          </a:p>
        </p:txBody>
      </p:sp>
    </p:spTree>
    <p:extLst>
      <p:ext uri="{BB962C8B-B14F-4D97-AF65-F5344CB8AC3E}">
        <p14:creationId xmlns:p14="http://schemas.microsoft.com/office/powerpoint/2010/main" val="2623424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779A6-3653-698E-2561-2AC973152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322727" y="770965"/>
            <a:ext cx="11385177" cy="5871882"/>
          </a:xfrm>
        </p:spPr>
        <p:txBody>
          <a:bodyPr/>
          <a:lstStyle/>
          <a:p>
            <a: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Khadija Lekdioui, Yassine Ruichek, Rochdi Messoussi, Youness Chaabi, Raja Touahni, YEAR: May, 2017 “Facial Expression Recognition Using Face-Regions”, 2017 International Conference on Advanced Technologies for Signal and Image Processing (ATSIP), DOI:  10.1109/ATSIP.2017.8075517</a:t>
            </a:r>
            <a:b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Renuka S. Deshmukh and Prof. Vandana Jagtap YEAR: June,2017 “A Survey: Software API and Database for Emotion Recognition”, International Conference on Intelligent Computing and Control Systems (ICICCS), DOI: 10.1109/ICCONS.2017.82507273.	</a:t>
            </a:r>
            <a:b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Yang-Yen Ou, Bo-Hao Su, Shih-Pang Tseng, Liu-Yi-Cheng Hsu, Jhing-Fa Wang and Ta-Wen Kuan, YEAR: October 2018, “Efficient Emotion Recognition based on Hybrid Emotion Recognition Neural Network”, International Conference on Orange Technologies (ICOT), </a:t>
            </a:r>
            <a:b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DOI: 10.1109/ICOT.2018.87059034.	</a:t>
            </a:r>
            <a:b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D. Ram Kiran, K. Vinay Kumar, T. Kalyan, K. Ch. Kavya, K. Sarat Kumar, YEAR: July 2022, “Facial Expression Detection using Artificial Intelligence”, International Journal of Recent Technology and Engineering (IJRTE), DOI: https://doi.org/10.35940/ijrte.2277-38785.</a:t>
            </a:r>
            <a:b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M. Shamim Hossain and Ghulam Muhammad, YEAR: February 2017, “An Emotion Recognition System for Mobile Applications”, Institute of Electrical and Electronics Engineering (IEEE), DOI: 10.1109/ACCESS.2017.2672829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FDFB2-3F93-5A73-4BFE-D8240DA4F482}"/>
              </a:ext>
            </a:extLst>
          </p:cNvPr>
          <p:cNvSpPr txBox="1"/>
          <p:nvPr/>
        </p:nvSpPr>
        <p:spPr>
          <a:xfrm>
            <a:off x="322728" y="186784"/>
            <a:ext cx="43299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u="sng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IN" sz="3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04107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1"/>
          <p:cNvSpPr txBox="1"/>
          <p:nvPr/>
        </p:nvSpPr>
        <p:spPr>
          <a:xfrm>
            <a:off x="5111609" y="2664177"/>
            <a:ext cx="4967111" cy="7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!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"/>
          <p:cNvSpPr txBox="1">
            <a:spLocks noGrp="1"/>
          </p:cNvSpPr>
          <p:nvPr>
            <p:ph type="title"/>
          </p:nvPr>
        </p:nvSpPr>
        <p:spPr>
          <a:xfrm>
            <a:off x="415431" y="260159"/>
            <a:ext cx="11026987" cy="72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73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 sz="3730" dirty="0"/>
          </a:p>
        </p:txBody>
      </p:sp>
      <p:sp>
        <p:nvSpPr>
          <p:cNvPr id="312" name="Google Shape;312;p5"/>
          <p:cNvSpPr txBox="1"/>
          <p:nvPr/>
        </p:nvSpPr>
        <p:spPr>
          <a:xfrm>
            <a:off x="159544" y="1304925"/>
            <a:ext cx="11872912" cy="5755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 defTabSz="1219170"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2600" kern="0" dirty="0">
                <a:solidFill>
                  <a:srgbClr val="1717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Facial emotion detection is one of the most common applications of Artificial Intelligence.</a:t>
            </a:r>
            <a:r>
              <a:rPr lang="en-US" sz="2800" kern="0" dirty="0">
                <a:solidFill>
                  <a:srgbClr val="000000"/>
                </a:solidFill>
                <a:latin typeface="medium-content-serif-font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attempts to make an automatic facial expression analysis tools as it has application in many different fields such as robotics, medicine, driving assist systems, and lie detector.</a:t>
            </a:r>
            <a:endParaRPr lang="en-US" sz="2600" b="0" i="0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80990" indent="-380990" defTabSz="1219170">
              <a:buClr>
                <a:srgbClr val="000000"/>
              </a:buClr>
              <a:buSzPts val="1800"/>
              <a:buFont typeface="Noto Sans Symbols"/>
              <a:buChar char="❑"/>
            </a:pPr>
            <a:endParaRPr lang="en-US" sz="2600" kern="0" dirty="0">
              <a:solidFill>
                <a:srgbClr val="F4D6AD">
                  <a:lumMod val="1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80990" indent="-380990" defTabSz="1219170"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Facial recognition is a way of recognizing or verifying a person’s identity by looking at their face. It identifies people in photos, videos, or real-time using facial recognition systems.</a:t>
            </a:r>
          </a:p>
          <a:p>
            <a:pPr marL="380990" indent="-380990" defTabSz="1219170">
              <a:buClr>
                <a:srgbClr val="000000"/>
              </a:buClr>
              <a:buSzPts val="1800"/>
              <a:buFont typeface="Noto Sans Symbols"/>
              <a:buChar char="❑"/>
            </a:pPr>
            <a:endParaRPr lang="en-US" sz="2600" kern="0" dirty="0">
              <a:solidFill>
                <a:srgbClr val="F4D6AD">
                  <a:lumMod val="1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80990" indent="-380990" defTabSz="1219170"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2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our project, we will be using face-api.js which is a JavaScript API for face detection and face recognition in the browser implemented on top of the tensorflow.js</a:t>
            </a:r>
          </a:p>
          <a:p>
            <a:pPr marL="380990" indent="-380990" defTabSz="1219170">
              <a:buClr>
                <a:srgbClr val="000000"/>
              </a:buClr>
              <a:buSzPts val="1800"/>
              <a:buFont typeface="Noto Sans Symbols"/>
              <a:buChar char="❑"/>
            </a:pPr>
            <a:endParaRPr lang="en-US" sz="2600" kern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0990" indent="-380990" defTabSz="1219170">
              <a:buClr>
                <a:srgbClr val="000000"/>
              </a:buClr>
              <a:buSzPts val="1800"/>
              <a:buFont typeface="Noto Sans Symbols"/>
              <a:buChar char="❑"/>
            </a:pPr>
            <a:endParaRPr lang="en-US" sz="2600" kern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D14E1A-3500-22DC-2715-2FD4E800263D}"/>
              </a:ext>
            </a:extLst>
          </p:cNvPr>
          <p:cNvSpPr txBox="1"/>
          <p:nvPr/>
        </p:nvSpPr>
        <p:spPr>
          <a:xfrm>
            <a:off x="2412459" y="85426"/>
            <a:ext cx="6575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37D8D-2C81-7345-E075-A44A96E3E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" t="14461" r="19787" b="18026"/>
          <a:stretch/>
        </p:blipFill>
        <p:spPr>
          <a:xfrm>
            <a:off x="0" y="908741"/>
            <a:ext cx="12085983" cy="570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58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10C95A-779F-6C2F-7FD9-8F5483757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4" y="1278230"/>
            <a:ext cx="10264588" cy="5346687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3C90E1-D7F0-F381-0945-7C5351184B15}"/>
              </a:ext>
            </a:extLst>
          </p:cNvPr>
          <p:cNvSpPr txBox="1"/>
          <p:nvPr/>
        </p:nvSpPr>
        <p:spPr>
          <a:xfrm>
            <a:off x="358588" y="197224"/>
            <a:ext cx="3953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4F71D3-ED5E-EC42-D0FB-76FC9EEA4D6D}"/>
              </a:ext>
            </a:extLst>
          </p:cNvPr>
          <p:cNvSpPr txBox="1"/>
          <p:nvPr/>
        </p:nvSpPr>
        <p:spPr>
          <a:xfrm>
            <a:off x="4912659" y="737727"/>
            <a:ext cx="4554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247146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264BC-3FE2-CCFF-C69F-6BAD6068A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BEB61-8A4C-503C-8159-C54240BF3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8" b="4705"/>
          <a:stretch/>
        </p:blipFill>
        <p:spPr>
          <a:xfrm>
            <a:off x="600635" y="1093694"/>
            <a:ext cx="10049436" cy="5549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96885D-BFFF-D662-9F88-8A0F4321A230}"/>
              </a:ext>
            </a:extLst>
          </p:cNvPr>
          <p:cNvSpPr txBox="1"/>
          <p:nvPr/>
        </p:nvSpPr>
        <p:spPr>
          <a:xfrm>
            <a:off x="430306" y="134471"/>
            <a:ext cx="363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EC1D1-82F3-10E8-22D5-F026B1579CB6}"/>
              </a:ext>
            </a:extLst>
          </p:cNvPr>
          <p:cNvSpPr txBox="1"/>
          <p:nvPr/>
        </p:nvSpPr>
        <p:spPr>
          <a:xfrm>
            <a:off x="3917576" y="572851"/>
            <a:ext cx="4061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765577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3741EB-B46E-FFA3-CD80-FD78AECA1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3" b="2221"/>
          <a:stretch/>
        </p:blipFill>
        <p:spPr>
          <a:xfrm>
            <a:off x="3442448" y="645458"/>
            <a:ext cx="8525435" cy="594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5D15A5-3E16-0B65-0163-0ABDF7996033}"/>
              </a:ext>
            </a:extLst>
          </p:cNvPr>
          <p:cNvSpPr txBox="1"/>
          <p:nvPr/>
        </p:nvSpPr>
        <p:spPr>
          <a:xfrm>
            <a:off x="3890682" y="165864"/>
            <a:ext cx="458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3126457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FE288-6E4B-BE4E-9FF5-102A0819E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" t="2257" r="2368" b="58299"/>
          <a:stretch/>
        </p:blipFill>
        <p:spPr>
          <a:xfrm>
            <a:off x="663388" y="842683"/>
            <a:ext cx="10865224" cy="56567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7EC4E4-E35A-6605-B800-38152FD5C7EF}"/>
              </a:ext>
            </a:extLst>
          </p:cNvPr>
          <p:cNvSpPr txBox="1"/>
          <p:nvPr/>
        </p:nvSpPr>
        <p:spPr>
          <a:xfrm>
            <a:off x="3702424" y="161365"/>
            <a:ext cx="4294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973204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DA45E-DF19-CB5B-E9B2-342A09A705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" t="12157" r="30908" b="32549"/>
          <a:stretch/>
        </p:blipFill>
        <p:spPr>
          <a:xfrm>
            <a:off x="1766047" y="1111623"/>
            <a:ext cx="8408893" cy="5522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D84A32-D30A-EC80-0860-1EB51463F399}"/>
              </a:ext>
            </a:extLst>
          </p:cNvPr>
          <p:cNvSpPr txBox="1"/>
          <p:nvPr/>
        </p:nvSpPr>
        <p:spPr>
          <a:xfrm>
            <a:off x="3827929" y="224118"/>
            <a:ext cx="3854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503287363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</TotalTime>
  <Words>805</Words>
  <Application>Microsoft Office PowerPoint</Application>
  <PresentationFormat>Widescreen</PresentationFormat>
  <Paragraphs>59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Lato</vt:lpstr>
      <vt:lpstr>medium-content-serif-font</vt:lpstr>
      <vt:lpstr>Montserrat</vt:lpstr>
      <vt:lpstr>Noto Sans Symbols</vt:lpstr>
      <vt:lpstr>Times New Roman</vt:lpstr>
      <vt:lpstr>Focus</vt:lpstr>
      <vt:lpstr>FACE EMOTION RECOGNITION USING FACE-API</vt:lpstr>
      <vt:lpstr>ABSTRACT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Khadija Lekdioui, Yassine Ruichek, Rochdi Messoussi, Youness Chaabi, Raja Touahni, YEAR: May, 2017 “Facial Expression Recognition Using Face-Regions”, 2017 International Conference on Advanced Technologies for Signal and Image Processing (ATSIP), DOI:  10.1109/ATSIP.2017.8075517  2. Renuka S. Deshmukh and Prof. Vandana Jagtap YEAR: June,2017 “A Survey: Software API and Database for Emotion Recognition”, International Conference on Intelligent Computing and Control Systems (ICICCS), DOI: 10.1109/ICCONS.2017.82507273.   3. Yang-Yen Ou, Bo-Hao Su, Shih-Pang Tseng, Liu-Yi-Cheng Hsu, Jhing-Fa Wang and Ta-Wen Kuan, YEAR: October 2018, “Efficient Emotion Recognition based on Hybrid Emotion Recognition Neural Network”, International Conference on Orange Technologies (ICOT),  DOI: 10.1109/ICOT.2018.87059034.   4. D. Ram Kiran, K. Vinay Kumar, T. Kalyan, K. Ch. Kavya, K. Sarat Kumar, YEAR: July 2022, “Facial Expression Detection using Artificial Intelligence”, International Journal of Recent Technology and Engineering (IJRTE), DOI: https://doi.org/10.35940/ijrte.2277-38785.   5. M. Shamim Hossain and Ghulam Muhammad, YEAR: February 2017, “An Emotion Recognition System for Mobile Applications”, Institute of Electrical and Electronics Engineering (IEEE), DOI: 10.1109/ACCESS.2017.2672829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KEERTHANA DHANASINGH</dc:creator>
  <cp:lastModifiedBy>138 HUMSIKA  R</cp:lastModifiedBy>
  <cp:revision>69</cp:revision>
  <dcterms:created xsi:type="dcterms:W3CDTF">2022-04-26T14:44:05Z</dcterms:created>
  <dcterms:modified xsi:type="dcterms:W3CDTF">2022-05-21T16:30:08Z</dcterms:modified>
</cp:coreProperties>
</file>